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5"/>
  </p:notesMasterIdLst>
  <p:sldIdLst>
    <p:sldId id="256" r:id="rId5"/>
    <p:sldId id="296" r:id="rId6"/>
    <p:sldId id="287" r:id="rId7"/>
    <p:sldId id="288" r:id="rId8"/>
    <p:sldId id="289" r:id="rId9"/>
    <p:sldId id="294" r:id="rId10"/>
    <p:sldId id="291" r:id="rId11"/>
    <p:sldId id="295" r:id="rId12"/>
    <p:sldId id="299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325" autoAdjust="0"/>
  </p:normalViewPr>
  <p:slideViewPr>
    <p:cSldViewPr>
      <p:cViewPr varScale="1">
        <p:scale>
          <a:sx n="60" d="100"/>
          <a:sy n="6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83A568-4A6D-46F5-AE9E-C245BA55D372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34C81123-AF04-48D3-8AE6-12596777E83E}">
      <dgm:prSet phldrT="[Text]"/>
      <dgm:spPr/>
      <dgm:t>
        <a:bodyPr/>
        <a:lstStyle/>
        <a:p>
          <a:r>
            <a:rPr lang="en-US" dirty="0" smtClean="0"/>
            <a:t>Rapport</a:t>
          </a:r>
          <a:endParaRPr lang="en-US" dirty="0"/>
        </a:p>
      </dgm:t>
    </dgm:pt>
    <dgm:pt modelId="{2AADC414-49F9-4468-B2AE-8FD7EC0BB122}" type="parTrans" cxnId="{9B326F0B-36A4-49F2-9870-55066FC0BB9B}">
      <dgm:prSet/>
      <dgm:spPr/>
      <dgm:t>
        <a:bodyPr/>
        <a:lstStyle/>
        <a:p>
          <a:endParaRPr lang="en-US"/>
        </a:p>
      </dgm:t>
    </dgm:pt>
    <dgm:pt modelId="{B9D028A5-B13A-4BAA-B0A0-262319A81A26}" type="sibTrans" cxnId="{9B326F0B-36A4-49F2-9870-55066FC0BB9B}">
      <dgm:prSet/>
      <dgm:spPr/>
      <dgm:t>
        <a:bodyPr/>
        <a:lstStyle/>
        <a:p>
          <a:endParaRPr lang="en-US"/>
        </a:p>
      </dgm:t>
    </dgm:pt>
    <dgm:pt modelId="{1F1C2F76-085C-4C67-BCBC-07220CAFB5FC}">
      <dgm:prSet phldrT="[Text]"/>
      <dgm:spPr/>
      <dgm:t>
        <a:bodyPr/>
        <a:lstStyle/>
        <a:p>
          <a:r>
            <a:rPr lang="en-US" dirty="0" smtClean="0"/>
            <a:t>Direction</a:t>
          </a:r>
          <a:endParaRPr lang="en-US" dirty="0"/>
        </a:p>
      </dgm:t>
    </dgm:pt>
    <dgm:pt modelId="{7AA95184-9FBA-4D33-9ACA-3149B743BBC4}" type="parTrans" cxnId="{D3F807CF-DB3B-438A-8211-F8429568D32C}">
      <dgm:prSet/>
      <dgm:spPr/>
      <dgm:t>
        <a:bodyPr/>
        <a:lstStyle/>
        <a:p>
          <a:endParaRPr lang="en-US"/>
        </a:p>
      </dgm:t>
    </dgm:pt>
    <dgm:pt modelId="{A13F6FF4-E371-498A-9509-DE8BDE0ED947}" type="sibTrans" cxnId="{D3F807CF-DB3B-438A-8211-F8429568D32C}">
      <dgm:prSet/>
      <dgm:spPr/>
      <dgm:t>
        <a:bodyPr/>
        <a:lstStyle/>
        <a:p>
          <a:endParaRPr lang="en-US"/>
        </a:p>
      </dgm:t>
    </dgm:pt>
    <dgm:pt modelId="{E090D72F-23CE-439F-8BC7-974EA02A5DC7}">
      <dgm:prSet phldrT="[Text]"/>
      <dgm:spPr/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592DBB5A-7067-444E-8034-2461EDE10743}" type="parTrans" cxnId="{A9668084-BAD4-4D99-AD62-251DD86ED62B}">
      <dgm:prSet/>
      <dgm:spPr/>
      <dgm:t>
        <a:bodyPr/>
        <a:lstStyle/>
        <a:p>
          <a:endParaRPr lang="en-US"/>
        </a:p>
      </dgm:t>
    </dgm:pt>
    <dgm:pt modelId="{64A34083-03AC-4D2A-802E-39886791B3EE}" type="sibTrans" cxnId="{A9668084-BAD4-4D99-AD62-251DD86ED62B}">
      <dgm:prSet/>
      <dgm:spPr/>
      <dgm:t>
        <a:bodyPr/>
        <a:lstStyle/>
        <a:p>
          <a:endParaRPr lang="en-US"/>
        </a:p>
      </dgm:t>
    </dgm:pt>
    <dgm:pt modelId="{FED83953-30F6-46CF-BC54-FBA0309B7406}">
      <dgm:prSet phldrT="[Text]"/>
      <dgm:spPr/>
      <dgm:t>
        <a:bodyPr/>
        <a:lstStyle/>
        <a:p>
          <a:r>
            <a:rPr lang="en-US" dirty="0" smtClean="0"/>
            <a:t>Moving on</a:t>
          </a:r>
          <a:endParaRPr lang="en-US" dirty="0"/>
        </a:p>
      </dgm:t>
    </dgm:pt>
    <dgm:pt modelId="{F7021F94-ADA2-439F-BC7F-9606B580A517}" type="parTrans" cxnId="{8E9656E9-4AF6-4538-8F8C-D0FACC0CCEEA}">
      <dgm:prSet/>
      <dgm:spPr/>
      <dgm:t>
        <a:bodyPr/>
        <a:lstStyle/>
        <a:p>
          <a:endParaRPr lang="en-US"/>
        </a:p>
      </dgm:t>
    </dgm:pt>
    <dgm:pt modelId="{7A2ADC51-A11A-46B9-A4F0-9EBFE7C3375A}" type="sibTrans" cxnId="{8E9656E9-4AF6-4538-8F8C-D0FACC0CCEEA}">
      <dgm:prSet/>
      <dgm:spPr/>
      <dgm:t>
        <a:bodyPr/>
        <a:lstStyle/>
        <a:p>
          <a:endParaRPr lang="en-US"/>
        </a:p>
      </dgm:t>
    </dgm:pt>
    <dgm:pt modelId="{FB13D420-FA7C-40F6-9114-F6ED894DF2D1}" type="pres">
      <dgm:prSet presAssocID="{4B83A568-4A6D-46F5-AE9E-C245BA55D372}" presName="Name0" presStyleCnt="0">
        <dgm:presLayoutVars>
          <dgm:dir/>
          <dgm:animLvl val="lvl"/>
          <dgm:resizeHandles val="exact"/>
        </dgm:presLayoutVars>
      </dgm:prSet>
      <dgm:spPr/>
    </dgm:pt>
    <dgm:pt modelId="{72CC8C0F-922A-4FAC-9F94-ABB0038B041F}" type="pres">
      <dgm:prSet presAssocID="{34C81123-AF04-48D3-8AE6-12596777E83E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C9A8F-C573-4D63-B27E-39BA23DF4554}" type="pres">
      <dgm:prSet presAssocID="{B9D028A5-B13A-4BAA-B0A0-262319A81A26}" presName="parTxOnlySpace" presStyleCnt="0"/>
      <dgm:spPr/>
    </dgm:pt>
    <dgm:pt modelId="{CE749E98-F681-4142-AA7D-6F0B5FA5213A}" type="pres">
      <dgm:prSet presAssocID="{1F1C2F76-085C-4C67-BCBC-07220CAFB5FC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3CEE4F-93BA-4654-A46B-D73351B49A2B}" type="pres">
      <dgm:prSet presAssocID="{A13F6FF4-E371-498A-9509-DE8BDE0ED947}" presName="parTxOnlySpace" presStyleCnt="0"/>
      <dgm:spPr/>
    </dgm:pt>
    <dgm:pt modelId="{8CA1F6DB-A0B3-482D-B87C-AE5754059B89}" type="pres">
      <dgm:prSet presAssocID="{E090D72F-23CE-439F-8BC7-974EA02A5DC7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6B7A3B-FD45-4DA1-9BE9-24AE1579D1A0}" type="pres">
      <dgm:prSet presAssocID="{64A34083-03AC-4D2A-802E-39886791B3EE}" presName="parTxOnlySpace" presStyleCnt="0"/>
      <dgm:spPr/>
    </dgm:pt>
    <dgm:pt modelId="{DE38FF9A-B1B6-4AB0-B1DD-47E6D0010D13}" type="pres">
      <dgm:prSet presAssocID="{FED83953-30F6-46CF-BC54-FBA0309B7406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108E28-1755-4E15-B6DA-47C26621C94B}" type="presOf" srcId="{34C81123-AF04-48D3-8AE6-12596777E83E}" destId="{72CC8C0F-922A-4FAC-9F94-ABB0038B041F}" srcOrd="0" destOrd="0" presId="urn:microsoft.com/office/officeart/2005/8/layout/chevron1"/>
    <dgm:cxn modelId="{98F7FAD9-F3E6-43C8-A750-7BFA764F2C41}" type="presOf" srcId="{E090D72F-23CE-439F-8BC7-974EA02A5DC7}" destId="{8CA1F6DB-A0B3-482D-B87C-AE5754059B89}" srcOrd="0" destOrd="0" presId="urn:microsoft.com/office/officeart/2005/8/layout/chevron1"/>
    <dgm:cxn modelId="{7B8D3416-C820-4883-A95A-4C53A9673C39}" type="presOf" srcId="{1F1C2F76-085C-4C67-BCBC-07220CAFB5FC}" destId="{CE749E98-F681-4142-AA7D-6F0B5FA5213A}" srcOrd="0" destOrd="0" presId="urn:microsoft.com/office/officeart/2005/8/layout/chevron1"/>
    <dgm:cxn modelId="{D3F807CF-DB3B-438A-8211-F8429568D32C}" srcId="{4B83A568-4A6D-46F5-AE9E-C245BA55D372}" destId="{1F1C2F76-085C-4C67-BCBC-07220CAFB5FC}" srcOrd="1" destOrd="0" parTransId="{7AA95184-9FBA-4D33-9ACA-3149B743BBC4}" sibTransId="{A13F6FF4-E371-498A-9509-DE8BDE0ED947}"/>
    <dgm:cxn modelId="{9B326F0B-36A4-49F2-9870-55066FC0BB9B}" srcId="{4B83A568-4A6D-46F5-AE9E-C245BA55D372}" destId="{34C81123-AF04-48D3-8AE6-12596777E83E}" srcOrd="0" destOrd="0" parTransId="{2AADC414-49F9-4468-B2AE-8FD7EC0BB122}" sibTransId="{B9D028A5-B13A-4BAA-B0A0-262319A81A26}"/>
    <dgm:cxn modelId="{1E61DBA6-82BB-4B1B-A977-40F0CE0F927A}" type="presOf" srcId="{FED83953-30F6-46CF-BC54-FBA0309B7406}" destId="{DE38FF9A-B1B6-4AB0-B1DD-47E6D0010D13}" srcOrd="0" destOrd="0" presId="urn:microsoft.com/office/officeart/2005/8/layout/chevron1"/>
    <dgm:cxn modelId="{8E9656E9-4AF6-4538-8F8C-D0FACC0CCEEA}" srcId="{4B83A568-4A6D-46F5-AE9E-C245BA55D372}" destId="{FED83953-30F6-46CF-BC54-FBA0309B7406}" srcOrd="3" destOrd="0" parTransId="{F7021F94-ADA2-439F-BC7F-9606B580A517}" sibTransId="{7A2ADC51-A11A-46B9-A4F0-9EBFE7C3375A}"/>
    <dgm:cxn modelId="{C943DC60-FD26-4540-825E-48C961F97DBA}" type="presOf" srcId="{4B83A568-4A6D-46F5-AE9E-C245BA55D372}" destId="{FB13D420-FA7C-40F6-9114-F6ED894DF2D1}" srcOrd="0" destOrd="0" presId="urn:microsoft.com/office/officeart/2005/8/layout/chevron1"/>
    <dgm:cxn modelId="{A9668084-BAD4-4D99-AD62-251DD86ED62B}" srcId="{4B83A568-4A6D-46F5-AE9E-C245BA55D372}" destId="{E090D72F-23CE-439F-8BC7-974EA02A5DC7}" srcOrd="2" destOrd="0" parTransId="{592DBB5A-7067-444E-8034-2461EDE10743}" sibTransId="{64A34083-03AC-4D2A-802E-39886791B3EE}"/>
    <dgm:cxn modelId="{69828E5F-FE21-4D3B-BA79-60079EA1E567}" type="presParOf" srcId="{FB13D420-FA7C-40F6-9114-F6ED894DF2D1}" destId="{72CC8C0F-922A-4FAC-9F94-ABB0038B041F}" srcOrd="0" destOrd="0" presId="urn:microsoft.com/office/officeart/2005/8/layout/chevron1"/>
    <dgm:cxn modelId="{B95FD0BB-0795-41E7-9D22-1D1B0339A7F7}" type="presParOf" srcId="{FB13D420-FA7C-40F6-9114-F6ED894DF2D1}" destId="{BE6C9A8F-C573-4D63-B27E-39BA23DF4554}" srcOrd="1" destOrd="0" presId="urn:microsoft.com/office/officeart/2005/8/layout/chevron1"/>
    <dgm:cxn modelId="{FAEC486E-5900-4611-93CE-05E660F22808}" type="presParOf" srcId="{FB13D420-FA7C-40F6-9114-F6ED894DF2D1}" destId="{CE749E98-F681-4142-AA7D-6F0B5FA5213A}" srcOrd="2" destOrd="0" presId="urn:microsoft.com/office/officeart/2005/8/layout/chevron1"/>
    <dgm:cxn modelId="{109A2B9B-5ECE-4471-A214-652DB97DBEC2}" type="presParOf" srcId="{FB13D420-FA7C-40F6-9114-F6ED894DF2D1}" destId="{E33CEE4F-93BA-4654-A46B-D73351B49A2B}" srcOrd="3" destOrd="0" presId="urn:microsoft.com/office/officeart/2005/8/layout/chevron1"/>
    <dgm:cxn modelId="{AD1474DC-26B2-41C7-A441-5156978724E2}" type="presParOf" srcId="{FB13D420-FA7C-40F6-9114-F6ED894DF2D1}" destId="{8CA1F6DB-A0B3-482D-B87C-AE5754059B89}" srcOrd="4" destOrd="0" presId="urn:microsoft.com/office/officeart/2005/8/layout/chevron1"/>
    <dgm:cxn modelId="{FB197263-B44C-40DA-809D-948CBC02CFE5}" type="presParOf" srcId="{FB13D420-FA7C-40F6-9114-F6ED894DF2D1}" destId="{976B7A3B-FD45-4DA1-9BE9-24AE1579D1A0}" srcOrd="5" destOrd="0" presId="urn:microsoft.com/office/officeart/2005/8/layout/chevron1"/>
    <dgm:cxn modelId="{C7A0E9AA-CB09-4B41-8A06-6A5BB428AF0B}" type="presParOf" srcId="{FB13D420-FA7C-40F6-9114-F6ED894DF2D1}" destId="{DE38FF9A-B1B6-4AB0-B1DD-47E6D0010D13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CC8C0F-922A-4FAC-9F94-ABB0038B041F}">
      <dsp:nvSpPr>
        <dsp:cNvPr id="0" name=""/>
        <dsp:cNvSpPr/>
      </dsp:nvSpPr>
      <dsp:spPr>
        <a:xfrm>
          <a:off x="3958" y="2002909"/>
          <a:ext cx="2304454" cy="92178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Rapport</a:t>
          </a:r>
          <a:endParaRPr lang="en-US" sz="2400" kern="1200" dirty="0"/>
        </a:p>
      </dsp:txBody>
      <dsp:txXfrm>
        <a:off x="464849" y="2002909"/>
        <a:ext cx="1382673" cy="921781"/>
      </dsp:txXfrm>
    </dsp:sp>
    <dsp:sp modelId="{CE749E98-F681-4142-AA7D-6F0B5FA5213A}">
      <dsp:nvSpPr>
        <dsp:cNvPr id="0" name=""/>
        <dsp:cNvSpPr/>
      </dsp:nvSpPr>
      <dsp:spPr>
        <a:xfrm>
          <a:off x="2077968" y="2002909"/>
          <a:ext cx="2304454" cy="92178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Direction</a:t>
          </a:r>
          <a:endParaRPr lang="en-US" sz="2400" kern="1200" dirty="0"/>
        </a:p>
      </dsp:txBody>
      <dsp:txXfrm>
        <a:off x="2538859" y="2002909"/>
        <a:ext cx="1382673" cy="921781"/>
      </dsp:txXfrm>
    </dsp:sp>
    <dsp:sp modelId="{8CA1F6DB-A0B3-482D-B87C-AE5754059B89}">
      <dsp:nvSpPr>
        <dsp:cNvPr id="0" name=""/>
        <dsp:cNvSpPr/>
      </dsp:nvSpPr>
      <dsp:spPr>
        <a:xfrm>
          <a:off x="4151977" y="2002909"/>
          <a:ext cx="2304454" cy="92178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Progress</a:t>
          </a:r>
          <a:endParaRPr lang="en-US" sz="2400" kern="1200" dirty="0"/>
        </a:p>
      </dsp:txBody>
      <dsp:txXfrm>
        <a:off x="4612868" y="2002909"/>
        <a:ext cx="1382673" cy="921781"/>
      </dsp:txXfrm>
    </dsp:sp>
    <dsp:sp modelId="{DE38FF9A-B1B6-4AB0-B1DD-47E6D0010D13}">
      <dsp:nvSpPr>
        <dsp:cNvPr id="0" name=""/>
        <dsp:cNvSpPr/>
      </dsp:nvSpPr>
      <dsp:spPr>
        <a:xfrm>
          <a:off x="6225986" y="2002909"/>
          <a:ext cx="2304454" cy="92178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Moving on</a:t>
          </a:r>
          <a:endParaRPr lang="en-US" sz="2400" kern="1200" dirty="0"/>
        </a:p>
      </dsp:txBody>
      <dsp:txXfrm>
        <a:off x="6686877" y="2002909"/>
        <a:ext cx="1382673" cy="9217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14EBE-73B9-4A67-8FEE-A117DD302471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11F9D-B772-4D67-AA7F-387202B27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09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 made up definition,</a:t>
            </a:r>
            <a:r>
              <a:rPr lang="en-US" baseline="0" dirty="0" smtClean="0"/>
              <a:t> pulling from multiple places. Here’s the one Donna had in her Prezi</a:t>
            </a:r>
          </a:p>
          <a:p>
            <a:endParaRPr lang="en-US" baseline="0" dirty="0" smtClean="0"/>
          </a:p>
          <a:p>
            <a:r>
              <a:rPr lang="en-US" baseline="0" dirty="0" smtClean="0"/>
              <a:t>Mentoring is a “formal or informal interpersonal developmental relationship where one person assists in the growth and development of another person.”</a:t>
            </a:r>
          </a:p>
          <a:p>
            <a:endParaRPr lang="en-US" baseline="0" dirty="0" smtClean="0"/>
          </a:p>
          <a:p>
            <a:r>
              <a:rPr lang="en-US" baseline="0" dirty="0" smtClean="0"/>
              <a:t>Mullen, E.J. (1994) Human Resource Management Review, 4(3), 257-281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11F9D-B772-4D67-AA7F-387202B27C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45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 skills sharp</a:t>
            </a:r>
          </a:p>
          <a:p>
            <a:r>
              <a:rPr lang="en-US" dirty="0" smtClean="0"/>
              <a:t>Communication and leadership</a:t>
            </a:r>
          </a:p>
          <a:p>
            <a:r>
              <a:rPr lang="en-US" dirty="0" smtClean="0"/>
              <a:t>Satisfaction from helping others and </a:t>
            </a:r>
            <a:r>
              <a:rPr lang="en-US" dirty="0" smtClean="0"/>
              <a:t>promoting </a:t>
            </a:r>
            <a:r>
              <a:rPr lang="en-US" dirty="0" smtClean="0"/>
              <a:t>practice and profession</a:t>
            </a:r>
            <a:r>
              <a:rPr lang="en-US" baseline="0" dirty="0" smtClean="0"/>
              <a:t> of </a:t>
            </a:r>
            <a:r>
              <a:rPr lang="en-US" baseline="0" dirty="0" smtClean="0"/>
              <a:t>statistics</a:t>
            </a:r>
          </a:p>
          <a:p>
            <a:r>
              <a:rPr lang="en-US" dirty="0" smtClean="0"/>
              <a:t>See the perspective of someone in a much different stage of career and newer, different skill.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11F9D-B772-4D67-AA7F-387202B27C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75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Engage with a statistician who can act as a role model or sounding board for questions about being an effective</a:t>
            </a:r>
          </a:p>
          <a:p>
            <a:r>
              <a:rPr lang="en-US" dirty="0" smtClean="0"/>
              <a:t>statistician</a:t>
            </a:r>
          </a:p>
          <a:p>
            <a:r>
              <a:rPr lang="en-US" dirty="0" smtClean="0"/>
              <a:t>Gain a source of perspective, encouragement, and motivation leading to greater self-confidence and esteem</a:t>
            </a:r>
          </a:p>
          <a:p>
            <a:r>
              <a:rPr lang="en-US" dirty="0" smtClean="0"/>
              <a:t>Access a source of professional/social contact with other statisticians in the field—ask your mentor to “plug you into</a:t>
            </a:r>
          </a:p>
          <a:p>
            <a:r>
              <a:rPr lang="en-US" dirty="0" smtClean="0"/>
              <a:t>the power network”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11F9D-B772-4D67-AA7F-387202B27C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54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Teacher: Sharing knowledge and experience</a:t>
            </a:r>
          </a:p>
          <a:p>
            <a:r>
              <a:rPr lang="en-US" dirty="0" smtClean="0"/>
              <a:t>Problem solver: Identifying resources and suggesting alternative approaches</a:t>
            </a:r>
          </a:p>
          <a:p>
            <a:r>
              <a:rPr lang="en-US" dirty="0" smtClean="0"/>
              <a:t>Motivator: Providing encouragement and support</a:t>
            </a:r>
          </a:p>
          <a:p>
            <a:r>
              <a:rPr lang="en-US" dirty="0" smtClean="0"/>
              <a:t>Coach: Offering positive and constructive feedback</a:t>
            </a:r>
          </a:p>
          <a:p>
            <a:r>
              <a:rPr lang="en-US" dirty="0" smtClean="0"/>
              <a:t>Guide: Helping the mentee identify and set realistic goals</a:t>
            </a:r>
          </a:p>
          <a:p>
            <a:endParaRPr lang="en-US" dirty="0" smtClean="0"/>
          </a:p>
          <a:p>
            <a:r>
              <a:rPr lang="en-US" dirty="0" smtClean="0"/>
              <a:t>Not a teacher</a:t>
            </a:r>
          </a:p>
          <a:p>
            <a:r>
              <a:rPr lang="en-US" dirty="0" smtClean="0"/>
              <a:t>Not a supervisor</a:t>
            </a:r>
          </a:p>
          <a:p>
            <a:r>
              <a:rPr lang="en-US" dirty="0" smtClean="0"/>
              <a:t>Not a parent</a:t>
            </a:r>
          </a:p>
          <a:p>
            <a:r>
              <a:rPr lang="en-US" dirty="0" smtClean="0"/>
              <a:t>Not a role model</a:t>
            </a:r>
          </a:p>
          <a:p>
            <a:r>
              <a:rPr lang="en-US" dirty="0" smtClean="0"/>
              <a:t>Not necessarily older or more senior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Don’t focus</a:t>
            </a:r>
            <a:r>
              <a:rPr lang="en-US" baseline="0" dirty="0" smtClean="0"/>
              <a:t> on the not too much.  Not necessarily such strict boundaries.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11F9D-B772-4D67-AA7F-387202B27C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80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Learner: Having a strong desire to learn new skills and abilities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Decision maker: Taking charge of your professional development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Risk taker: Being willing to fail and then to recover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Goal setter: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Setting challenging goals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Even though they not feel that way much of the time.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11F9D-B772-4D67-AA7F-387202B27C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5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to Find a Mentor/Mentee (Mentor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Formal/informal ways (e.g., programs, friends, and colleagues)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Inside/outside your organization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Within your professional organizations and networks (e.g., ASA mixers)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time zone/location that works for your situation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Ask yourself: Where are the resources to help me with my career path?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11F9D-B772-4D67-AA7F-387202B27C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843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Set boundaries</a:t>
            </a:r>
          </a:p>
          <a:p>
            <a:r>
              <a:rPr lang="en-US" dirty="0" smtClean="0"/>
              <a:t>Lifecycle:</a:t>
            </a:r>
          </a:p>
          <a:p>
            <a:r>
              <a:rPr lang="en-US" dirty="0" smtClean="0"/>
              <a:t>	Establishing </a:t>
            </a:r>
            <a:r>
              <a:rPr lang="en-US" dirty="0" smtClean="0"/>
              <a:t>rapport</a:t>
            </a:r>
          </a:p>
          <a:p>
            <a:r>
              <a:rPr lang="en-US" dirty="0" smtClean="0"/>
              <a:t>	Identifying </a:t>
            </a:r>
            <a:r>
              <a:rPr lang="en-US" dirty="0" smtClean="0"/>
              <a:t>direction</a:t>
            </a:r>
          </a:p>
          <a:p>
            <a:r>
              <a:rPr lang="en-US" dirty="0" smtClean="0"/>
              <a:t>	Making </a:t>
            </a:r>
            <a:r>
              <a:rPr lang="en-US" dirty="0" smtClean="0"/>
              <a:t>progress</a:t>
            </a:r>
          </a:p>
          <a:p>
            <a:r>
              <a:rPr lang="en-US" dirty="0" smtClean="0"/>
              <a:t>	Moving </a:t>
            </a:r>
            <a:r>
              <a:rPr lang="en-US" dirty="0" smtClean="0"/>
              <a:t>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Might set a trial</a:t>
            </a:r>
            <a:r>
              <a:rPr lang="en-US" baseline="0" dirty="0" smtClean="0"/>
              <a:t> period to feel comfortable and much of the time can make more progress within the trial period.  Then establishes a productive relation that is likely to continue.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11F9D-B772-4D67-AA7F-387202B27C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70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first step is to</a:t>
            </a:r>
            <a:r>
              <a:rPr lang="en-US" baseline="0" dirty="0" smtClean="0"/>
              <a:t> explore and ask.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11F9D-B772-4D67-AA7F-387202B27C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11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2"/>
          <p:cNvSpPr>
            <a:spLocks noChangeArrowheads="1"/>
          </p:cNvSpPr>
          <p:nvPr userDrawn="1"/>
        </p:nvSpPr>
        <p:spPr bwMode="auto">
          <a:xfrm>
            <a:off x="381000" y="381000"/>
            <a:ext cx="4953000" cy="4521200"/>
          </a:xfrm>
          <a:prstGeom prst="rect">
            <a:avLst/>
          </a:pr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609600" y="3505200"/>
            <a:ext cx="4343400" cy="12954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09600" y="5105400"/>
            <a:ext cx="4038600" cy="1524000"/>
          </a:xfrm>
        </p:spPr>
        <p:txBody>
          <a:bodyPr anchor="ctr"/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rgbClr val="F3901D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1400">
                <a:solidFill>
                  <a:srgbClr val="F3901D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09600" y="533400"/>
            <a:ext cx="4343400" cy="2819400"/>
          </a:xfrm>
        </p:spPr>
        <p:txBody>
          <a:bodyPr anchor="ctr"/>
          <a:lstStyle>
            <a:lvl1pPr marL="0" indent="0">
              <a:lnSpc>
                <a:spcPts val="3600"/>
              </a:lnSpc>
              <a:buFontTx/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9911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no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9"/>
          <p:cNvSpPr>
            <a:spLocks noChangeShapeType="1"/>
          </p:cNvSpPr>
          <p:nvPr userDrawn="1"/>
        </p:nvSpPr>
        <p:spPr bwMode="auto">
          <a:xfrm>
            <a:off x="0" y="6477000"/>
            <a:ext cx="8915400" cy="0"/>
          </a:xfrm>
          <a:prstGeom prst="line">
            <a:avLst/>
          </a:prstGeom>
          <a:noFill/>
          <a:ln w="76200">
            <a:solidFill>
              <a:srgbClr val="CC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7239000" y="6502400"/>
            <a:ext cx="175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E177CF48-5121-4EB7-88A4-2DF388C1A5EF}" type="slidenum">
              <a:rPr lang="en-US" sz="1200" smtClean="0">
                <a:solidFill>
                  <a:srgbClr val="F3901D"/>
                </a:solidFill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200" smtClean="0">
              <a:solidFill>
                <a:srgbClr val="F3901D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6248400" y="82550"/>
            <a:ext cx="304800" cy="1143000"/>
          </a:xfrm>
          <a:prstGeom prst="rect">
            <a:avLst/>
          </a:prstGeom>
          <a:solidFill>
            <a:srgbClr val="F3901D"/>
          </a:solidFill>
          <a:ln w="9525">
            <a:solidFill>
              <a:srgbClr val="F3901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524001"/>
            <a:ext cx="8229600" cy="441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82550"/>
            <a:ext cx="6172200" cy="1143000"/>
          </a:xfrm>
        </p:spPr>
        <p:txBody>
          <a:bodyPr/>
          <a:lstStyle>
            <a:lvl1pPr>
              <a:lnSpc>
                <a:spcPts val="3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</p:spTree>
    <p:extLst>
      <p:ext uri="{BB962C8B-B14F-4D97-AF65-F5344CB8AC3E}">
        <p14:creationId xmlns:p14="http://schemas.microsoft.com/office/powerpoint/2010/main" val="569797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6248400" y="76200"/>
            <a:ext cx="304800" cy="1143000"/>
          </a:xfrm>
          <a:prstGeom prst="rect">
            <a:avLst/>
          </a:prstGeom>
          <a:solidFill>
            <a:srgbClr val="F390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82550"/>
            <a:ext cx="6172200" cy="1143000"/>
          </a:xfrm>
        </p:spPr>
        <p:txBody>
          <a:bodyPr/>
          <a:lstStyle>
            <a:lvl1pPr>
              <a:lnSpc>
                <a:spcPts val="3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</p:spTree>
    <p:extLst>
      <p:ext uri="{BB962C8B-B14F-4D97-AF65-F5344CB8AC3E}">
        <p14:creationId xmlns:p14="http://schemas.microsoft.com/office/powerpoint/2010/main" val="1163591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/Contact">
    <p:bg>
      <p:bgPr>
        <a:solidFill>
          <a:srgbClr val="F390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248400" y="2438400"/>
            <a:ext cx="2895600" cy="1143000"/>
          </a:xfrm>
          <a:prstGeom prst="rect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8" r="21782" b="40028"/>
          <a:stretch>
            <a:fillRect/>
          </a:stretch>
        </p:blipFill>
        <p:spPr bwMode="auto">
          <a:xfrm>
            <a:off x="5400675" y="2438400"/>
            <a:ext cx="781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38400"/>
            <a:ext cx="1714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 userDrawn="1"/>
        </p:nvSpPr>
        <p:spPr bwMode="auto">
          <a:xfrm>
            <a:off x="-1371600" y="1676400"/>
            <a:ext cx="18415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9144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>
              <a:lnSpc>
                <a:spcPts val="2500"/>
              </a:lnSpc>
              <a:defRPr/>
            </a:pPr>
            <a:endParaRPr lang="en-US" sz="1800" b="1" smtClean="0"/>
          </a:p>
        </p:txBody>
      </p:sp>
      <p:sp>
        <p:nvSpPr>
          <p:cNvPr id="10" name="Rectangle 2"/>
          <p:cNvSpPr txBox="1">
            <a:spLocks noChangeArrowheads="1"/>
          </p:cNvSpPr>
          <p:nvPr userDrawn="1"/>
        </p:nvSpPr>
        <p:spPr bwMode="auto">
          <a:xfrm>
            <a:off x="0" y="2438400"/>
            <a:ext cx="4572000" cy="11430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txBody>
          <a:bodyPr lIns="457200" tIns="91440" anchor="ctr"/>
          <a:lstStyle>
            <a:lvl1pPr algn="l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On to the workshop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381000"/>
            <a:ext cx="7772400" cy="1676400"/>
          </a:xfrm>
        </p:spPr>
        <p:txBody>
          <a:bodyPr anchor="ctr"/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0718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/ Custom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5486400" y="381001"/>
            <a:ext cx="3251200" cy="45211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5" name="Rectangle 1032"/>
          <p:cNvSpPr>
            <a:spLocks noChangeArrowheads="1"/>
          </p:cNvSpPr>
          <p:nvPr userDrawn="1"/>
        </p:nvSpPr>
        <p:spPr bwMode="auto">
          <a:xfrm>
            <a:off x="381000" y="381000"/>
            <a:ext cx="4953000" cy="4521200"/>
          </a:xfrm>
          <a:prstGeom prst="rect">
            <a:avLst/>
          </a:pr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609600" y="3505200"/>
            <a:ext cx="4343400" cy="12954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09600" y="5105400"/>
            <a:ext cx="4038600" cy="1524000"/>
          </a:xfrm>
        </p:spPr>
        <p:txBody>
          <a:bodyPr anchor="ctr"/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rgbClr val="F3901D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1400">
                <a:solidFill>
                  <a:srgbClr val="F3901D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09600" y="533400"/>
            <a:ext cx="4343400" cy="2819400"/>
          </a:xfrm>
        </p:spPr>
        <p:txBody>
          <a:bodyPr anchor="ctr"/>
          <a:lstStyle>
            <a:lvl1pPr marL="0" indent="0">
              <a:lnSpc>
                <a:spcPts val="3600"/>
              </a:lnSpc>
              <a:buFontTx/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9235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3pPr>
              <a:defRPr b="0">
                <a:solidFill>
                  <a:srgbClr val="F3901D"/>
                </a:solidFill>
              </a:defRPr>
            </a:lvl3pPr>
            <a:lvl4pPr>
              <a:defRPr sz="1400" b="1"/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82550"/>
            <a:ext cx="6172200" cy="1143000"/>
          </a:xfrm>
        </p:spPr>
        <p:txBody>
          <a:bodyPr/>
          <a:lstStyle>
            <a:lvl1pPr>
              <a:lnSpc>
                <a:spcPts val="36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100"/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6248400" y="76200"/>
            <a:ext cx="304800" cy="1143000"/>
          </a:xfrm>
          <a:prstGeom prst="rect">
            <a:avLst/>
          </a:prstGeom>
          <a:solidFill>
            <a:srgbClr val="F390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24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3600"/>
              </a:lnSpc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153400" cy="3886200"/>
          </a:xfrm>
        </p:spPr>
        <p:txBody>
          <a:bodyPr/>
          <a:lstStyle>
            <a:lvl1pPr>
              <a:defRPr sz="2800"/>
            </a:lvl1pPr>
            <a:lvl3pPr>
              <a:defRPr b="0">
                <a:solidFill>
                  <a:srgbClr val="F3901D"/>
                </a:solidFill>
              </a:defRPr>
            </a:lvl3pPr>
            <a:lvl4pPr>
              <a:defRPr sz="1400" b="1"/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57200" y="1524000"/>
            <a:ext cx="8153400" cy="457200"/>
          </a:xfrm>
        </p:spPr>
        <p:txBody>
          <a:bodyPr/>
          <a:lstStyle>
            <a:lvl1pPr marL="0" indent="0">
              <a:buFontTx/>
              <a:buNone/>
              <a:defRPr sz="2000" b="1">
                <a:solidFill>
                  <a:srgbClr val="F3901D"/>
                </a:solidFill>
              </a:defRPr>
            </a:lvl1pPr>
            <a:lvl2pPr marL="457200" indent="0">
              <a:buFontTx/>
              <a:buNone/>
              <a:defRPr sz="2000" b="1">
                <a:solidFill>
                  <a:srgbClr val="F3901D"/>
                </a:solidFill>
              </a:defRPr>
            </a:lvl2pPr>
            <a:lvl3pPr marL="914400" indent="0">
              <a:buFontTx/>
              <a:buNone/>
              <a:defRPr sz="2000" b="1">
                <a:solidFill>
                  <a:srgbClr val="F3901D"/>
                </a:solidFill>
              </a:defRPr>
            </a:lvl3pPr>
            <a:lvl4pPr marL="1371600" indent="0">
              <a:buFontTx/>
              <a:buNone/>
              <a:defRPr sz="2000" b="1">
                <a:solidFill>
                  <a:srgbClr val="F3901D"/>
                </a:solidFill>
              </a:defRPr>
            </a:lvl4pPr>
            <a:lvl5pPr>
              <a:buFontTx/>
              <a:buNone/>
              <a:defRPr sz="2000" b="1">
                <a:solidFill>
                  <a:srgbClr val="F3901D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6248400" y="76200"/>
            <a:ext cx="304800" cy="1143000"/>
          </a:xfrm>
          <a:prstGeom prst="rect">
            <a:avLst/>
          </a:prstGeom>
          <a:solidFill>
            <a:srgbClr val="F390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3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or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3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886200" cy="4419600"/>
          </a:xfrm>
        </p:spPr>
        <p:txBody>
          <a:bodyPr/>
          <a:lstStyle>
            <a:lvl1pPr marL="182880" marR="0" indent="-18288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3901D"/>
              </a:buClr>
              <a:buSzTx/>
              <a:buFont typeface="Arial" pitchFamily="34" charset="0"/>
              <a:buChar char="•"/>
              <a:tabLst/>
              <a:defRPr sz="2800"/>
            </a:lvl1pPr>
            <a:lvl2pPr marL="640080" marR="0" indent="-18288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2000"/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3901D"/>
              </a:buClr>
              <a:buSzTx/>
              <a:buFont typeface="Arial" pitchFamily="34" charset="0"/>
              <a:buChar char="–"/>
              <a:tabLst/>
              <a:defRPr sz="2000"/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 sz="1800"/>
            </a:lvl4pPr>
            <a:lvl5pPr marL="182880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419600"/>
          </a:xfrm>
        </p:spPr>
        <p:txBody>
          <a:bodyPr/>
          <a:lstStyle>
            <a:lvl1pPr marL="182880" marR="0" indent="-18288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3901D"/>
              </a:buClr>
              <a:buSzTx/>
              <a:buFont typeface="Arial" pitchFamily="34" charset="0"/>
              <a:buChar char="•"/>
              <a:tabLst/>
              <a:defRPr sz="2800"/>
            </a:lvl1pPr>
            <a:lvl2pPr marL="640080" marR="0" indent="-18288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 sz="2400"/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3901D"/>
              </a:buClr>
              <a:buSzTx/>
              <a:buFont typeface="Arial" pitchFamily="34" charset="0"/>
              <a:buChar char="–"/>
              <a:tabLst/>
              <a:defRPr sz="2000"/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 sz="1800"/>
            </a:lvl4pPr>
            <a:lvl5pPr marL="182880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6248400" y="76200"/>
            <a:ext cx="304800" cy="1143000"/>
          </a:xfrm>
          <a:prstGeom prst="rect">
            <a:avLst/>
          </a:prstGeom>
          <a:solidFill>
            <a:srgbClr val="F390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15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 b="0">
                <a:solidFill>
                  <a:srgbClr val="F3901D"/>
                </a:solidFill>
              </a:defRPr>
            </a:lvl3pPr>
            <a:lvl4pPr marL="1371600" indent="0">
              <a:buFontTx/>
              <a:buNone/>
              <a:defRPr sz="1400" b="1"/>
            </a:lvl4pPr>
            <a:lvl5pPr>
              <a:buFontTx/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82550"/>
            <a:ext cx="6172200" cy="1143000"/>
          </a:xfrm>
        </p:spPr>
        <p:txBody>
          <a:bodyPr/>
          <a:lstStyle>
            <a:lvl1pPr>
              <a:lnSpc>
                <a:spcPts val="3600"/>
              </a:lnSpc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</p:spTree>
    <p:extLst>
      <p:ext uri="{BB962C8B-B14F-4D97-AF65-F5344CB8AC3E}">
        <p14:creationId xmlns:p14="http://schemas.microsoft.com/office/powerpoint/2010/main" val="543232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ChangeArrowheads="1"/>
          </p:cNvSpPr>
          <p:nvPr userDrawn="1"/>
        </p:nvSpPr>
        <p:spPr bwMode="auto">
          <a:xfrm>
            <a:off x="6248400" y="2438400"/>
            <a:ext cx="304800" cy="1143000"/>
          </a:xfrm>
          <a:prstGeom prst="rect">
            <a:avLst/>
          </a:prstGeom>
          <a:solidFill>
            <a:srgbClr val="F390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2438400"/>
            <a:ext cx="6180138" cy="1143000"/>
          </a:xfrm>
        </p:spPr>
        <p:txBody>
          <a:bodyPr tIns="0" rIns="274320" bIns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3810000"/>
            <a:ext cx="7772400" cy="1066800"/>
          </a:xfrm>
        </p:spPr>
        <p:txBody>
          <a:bodyPr anchor="ctr"/>
          <a:lstStyle>
            <a:lvl1pPr marL="0" indent="0">
              <a:buNone/>
              <a:defRPr sz="2000" b="1" baseline="0">
                <a:solidFill>
                  <a:srgbClr val="F3901D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084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6248400" y="82550"/>
            <a:ext cx="304800" cy="1143000"/>
          </a:xfrm>
          <a:prstGeom prst="rect">
            <a:avLst/>
          </a:prstGeom>
          <a:solidFill>
            <a:srgbClr val="F3901D"/>
          </a:solidFill>
          <a:ln w="9525">
            <a:solidFill>
              <a:srgbClr val="F3901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1032"/>
          <p:cNvSpPr>
            <a:spLocks noChangeArrowheads="1"/>
          </p:cNvSpPr>
          <p:nvPr userDrawn="1"/>
        </p:nvSpPr>
        <p:spPr bwMode="auto">
          <a:xfrm>
            <a:off x="6251575" y="1524000"/>
            <a:ext cx="301625" cy="4419600"/>
          </a:xfrm>
          <a:prstGeom prst="rect">
            <a:avLst/>
          </a:prstGeom>
          <a:solidFill>
            <a:srgbClr val="F390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0" y="6477000"/>
            <a:ext cx="8915400" cy="0"/>
          </a:xfrm>
          <a:prstGeom prst="line">
            <a:avLst/>
          </a:prstGeom>
          <a:noFill/>
          <a:ln w="76200">
            <a:solidFill>
              <a:srgbClr val="CC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 userDrawn="1"/>
        </p:nvSpPr>
        <p:spPr bwMode="auto">
          <a:xfrm>
            <a:off x="7239000" y="6502400"/>
            <a:ext cx="175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99DF4693-E15C-4FAA-9D01-6679195AF75C}" type="slidenum">
              <a:rPr lang="en-US" sz="1200" smtClean="0">
                <a:solidFill>
                  <a:srgbClr val="F3901D"/>
                </a:solidFill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200" smtClean="0">
              <a:solidFill>
                <a:srgbClr val="F3901D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457200" y="1524000"/>
            <a:ext cx="5715000" cy="4419600"/>
          </a:xfrm>
        </p:spPr>
        <p:txBody>
          <a:bodyPr/>
          <a:lstStyle>
            <a:lvl1pPr>
              <a:defRPr sz="2800"/>
            </a:lvl1pPr>
            <a:lvl3pPr>
              <a:defRPr b="0">
                <a:solidFill>
                  <a:srgbClr val="F3901D"/>
                </a:solidFill>
              </a:defRPr>
            </a:lvl3pPr>
            <a:lvl4pPr>
              <a:defRPr sz="1400" b="1"/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1"/>
          </p:nvPr>
        </p:nvSpPr>
        <p:spPr>
          <a:xfrm>
            <a:off x="6705600" y="2438400"/>
            <a:ext cx="2133600" cy="3505200"/>
          </a:xfrm>
        </p:spPr>
        <p:txBody>
          <a:bodyPr/>
          <a:lstStyle>
            <a:lvl1pPr marL="0" indent="0" algn="l"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705600" y="1524000"/>
            <a:ext cx="2133600" cy="838200"/>
          </a:xfrm>
        </p:spPr>
        <p:txBody>
          <a:bodyPr tIns="91440" bIns="0"/>
          <a:lstStyle>
            <a:lvl1pPr marL="0" indent="0">
              <a:lnSpc>
                <a:spcPts val="2500"/>
              </a:lnSpc>
              <a:spcBef>
                <a:spcPts val="0"/>
              </a:spcBef>
              <a:buFontTx/>
              <a:buNone/>
              <a:defRPr sz="1800" b="1" baseline="0">
                <a:solidFill>
                  <a:srgbClr val="F3901D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0" y="82550"/>
            <a:ext cx="6172200" cy="1143000"/>
          </a:xfrm>
        </p:spPr>
        <p:txBody>
          <a:bodyPr/>
          <a:lstStyle>
            <a:lvl1pPr>
              <a:lnSpc>
                <a:spcPts val="3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</p:spTree>
    <p:extLst>
      <p:ext uri="{BB962C8B-B14F-4D97-AF65-F5344CB8AC3E}">
        <p14:creationId xmlns:p14="http://schemas.microsoft.com/office/powerpoint/2010/main" val="3536483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w/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32"/>
          <p:cNvSpPr>
            <a:spLocks noChangeArrowheads="1"/>
          </p:cNvSpPr>
          <p:nvPr userDrawn="1"/>
        </p:nvSpPr>
        <p:spPr bwMode="auto">
          <a:xfrm>
            <a:off x="6251575" y="1524000"/>
            <a:ext cx="301625" cy="4419600"/>
          </a:xfrm>
          <a:prstGeom prst="rect">
            <a:avLst/>
          </a:prstGeom>
          <a:solidFill>
            <a:srgbClr val="F390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0" y="6477000"/>
            <a:ext cx="8915400" cy="0"/>
          </a:xfrm>
          <a:prstGeom prst="line">
            <a:avLst/>
          </a:prstGeom>
          <a:noFill/>
          <a:ln w="76200">
            <a:solidFill>
              <a:srgbClr val="CC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 userDrawn="1"/>
        </p:nvSpPr>
        <p:spPr bwMode="auto">
          <a:xfrm>
            <a:off x="7239000" y="6502400"/>
            <a:ext cx="175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B38252E2-6B71-4F11-82E5-C2DF66E1770F}" type="slidenum">
              <a:rPr lang="en-US" sz="1200" smtClean="0">
                <a:solidFill>
                  <a:srgbClr val="F3901D"/>
                </a:solidFill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200" smtClean="0">
              <a:solidFill>
                <a:srgbClr val="F3901D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 userDrawn="1"/>
        </p:nvSpPr>
        <p:spPr bwMode="auto">
          <a:xfrm>
            <a:off x="6248400" y="82550"/>
            <a:ext cx="304800" cy="1143000"/>
          </a:xfrm>
          <a:prstGeom prst="rect">
            <a:avLst/>
          </a:prstGeom>
          <a:solidFill>
            <a:srgbClr val="F3901D"/>
          </a:solidFill>
          <a:ln w="9525">
            <a:solidFill>
              <a:srgbClr val="F3901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524001"/>
            <a:ext cx="5715000" cy="4419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1"/>
          </p:nvPr>
        </p:nvSpPr>
        <p:spPr>
          <a:xfrm>
            <a:off x="6705600" y="2438400"/>
            <a:ext cx="2133600" cy="3505200"/>
          </a:xfrm>
        </p:spPr>
        <p:txBody>
          <a:bodyPr/>
          <a:lstStyle>
            <a:lvl1pPr marL="0" indent="0" algn="l"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705600" y="1524000"/>
            <a:ext cx="2133600" cy="838200"/>
          </a:xfrm>
        </p:spPr>
        <p:txBody>
          <a:bodyPr tIns="91440" bIns="0"/>
          <a:lstStyle>
            <a:lvl1pPr marL="0" indent="0">
              <a:lnSpc>
                <a:spcPts val="2500"/>
              </a:lnSpc>
              <a:spcBef>
                <a:spcPts val="0"/>
              </a:spcBef>
              <a:buFontTx/>
              <a:buNone/>
              <a:defRPr sz="1800" b="1">
                <a:solidFill>
                  <a:srgbClr val="F3901D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82550"/>
            <a:ext cx="6172200" cy="1143000"/>
          </a:xfrm>
        </p:spPr>
        <p:txBody>
          <a:bodyPr/>
          <a:lstStyle>
            <a:lvl1pPr>
              <a:lnSpc>
                <a:spcPts val="3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</p:spTree>
    <p:extLst>
      <p:ext uri="{BB962C8B-B14F-4D97-AF65-F5344CB8AC3E}">
        <p14:creationId xmlns:p14="http://schemas.microsoft.com/office/powerpoint/2010/main" val="24253135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9"/>
          <p:cNvSpPr>
            <a:spLocks noChangeShapeType="1"/>
          </p:cNvSpPr>
          <p:nvPr userDrawn="1"/>
        </p:nvSpPr>
        <p:spPr bwMode="auto">
          <a:xfrm>
            <a:off x="0" y="6477000"/>
            <a:ext cx="8915400" cy="0"/>
          </a:xfrm>
          <a:prstGeom prst="line">
            <a:avLst/>
          </a:prstGeom>
          <a:noFill/>
          <a:ln w="76200">
            <a:solidFill>
              <a:srgbClr val="CC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0"/>
          <p:cNvSpPr txBox="1">
            <a:spLocks noChangeArrowheads="1"/>
          </p:cNvSpPr>
          <p:nvPr userDrawn="1"/>
        </p:nvSpPr>
        <p:spPr bwMode="auto">
          <a:xfrm>
            <a:off x="7239000" y="6502400"/>
            <a:ext cx="175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CBDCF46B-5E98-4224-AE22-BD925964A391}" type="slidenum">
              <a:rPr lang="en-US" sz="1200" smtClean="0">
                <a:solidFill>
                  <a:srgbClr val="F3901D"/>
                </a:solidFill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200" smtClean="0">
              <a:solidFill>
                <a:srgbClr val="F3901D"/>
              </a:solidFill>
            </a:endParaRPr>
          </a:p>
        </p:txBody>
      </p:sp>
      <p:sp>
        <p:nvSpPr>
          <p:cNvPr id="9" name="Rectangle 1"/>
          <p:cNvSpPr>
            <a:spLocks noChangeArrowheads="1"/>
          </p:cNvSpPr>
          <p:nvPr userDrawn="1"/>
        </p:nvSpPr>
        <p:spPr bwMode="auto">
          <a:xfrm>
            <a:off x="6248400" y="82550"/>
            <a:ext cx="304800" cy="1143000"/>
          </a:xfrm>
          <a:prstGeom prst="rect">
            <a:avLst/>
          </a:prstGeom>
          <a:solidFill>
            <a:srgbClr val="F3901D"/>
          </a:solidFill>
          <a:ln w="9525">
            <a:solidFill>
              <a:srgbClr val="F3901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6238876" y="1524001"/>
            <a:ext cx="2447924" cy="4419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57200" y="1524000"/>
            <a:ext cx="5715000" cy="4419600"/>
          </a:xfrm>
        </p:spPr>
        <p:txBody>
          <a:bodyPr/>
          <a:lstStyle>
            <a:lvl1pPr>
              <a:defRPr sz="2800"/>
            </a:lvl1pPr>
            <a:lvl3pPr>
              <a:defRPr b="0">
                <a:solidFill>
                  <a:srgbClr val="F3901D"/>
                </a:solidFill>
              </a:defRPr>
            </a:lvl3pPr>
            <a:lvl4pPr>
              <a:defRPr sz="1400" b="1"/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0" y="82550"/>
            <a:ext cx="6172200" cy="1143000"/>
          </a:xfrm>
        </p:spPr>
        <p:txBody>
          <a:bodyPr/>
          <a:lstStyle>
            <a:lvl1pPr>
              <a:lnSpc>
                <a:spcPts val="3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</p:spTree>
    <p:extLst>
      <p:ext uri="{BB962C8B-B14F-4D97-AF65-F5344CB8AC3E}">
        <p14:creationId xmlns:p14="http://schemas.microsoft.com/office/powerpoint/2010/main" val="1699358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2550"/>
            <a:ext cx="6184900" cy="1143000"/>
          </a:xfrm>
          <a:prstGeom prst="rect">
            <a:avLst/>
          </a:pr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0" tIns="9144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Add Title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578600"/>
            <a:ext cx="7353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i="0" baseline="0">
                <a:solidFill>
                  <a:srgbClr val="BEB5AB"/>
                </a:solidFill>
                <a:latin typeface="+mn-lt"/>
                <a:ea typeface="ＭＳ Ｐゴシック" pitchFamily="-32" charset="-128"/>
                <a:cs typeface="+mn-cs"/>
              </a:defRPr>
            </a:lvl1pPr>
          </a:lstStyle>
          <a:p>
            <a:r>
              <a:rPr lang="en-US" b="1" dirty="0" smtClean="0">
                <a:solidFill>
                  <a:srgbClr val="F3901D"/>
                </a:solidFill>
              </a:rPr>
              <a:t>Mentoring Workshop: </a:t>
            </a:r>
            <a:r>
              <a:rPr lang="en-US" sz="1000" b="1" dirty="0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</a:p>
        </p:txBody>
      </p:sp>
      <p:sp>
        <p:nvSpPr>
          <p:cNvPr id="1030" name="Line 9"/>
          <p:cNvSpPr>
            <a:spLocks noChangeShapeType="1"/>
          </p:cNvSpPr>
          <p:nvPr/>
        </p:nvSpPr>
        <p:spPr bwMode="auto">
          <a:xfrm>
            <a:off x="0" y="6477000"/>
            <a:ext cx="8915400" cy="0"/>
          </a:xfrm>
          <a:prstGeom prst="line">
            <a:avLst/>
          </a:prstGeom>
          <a:noFill/>
          <a:ln w="76200">
            <a:solidFill>
              <a:srgbClr val="CC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Text Box 10"/>
          <p:cNvSpPr txBox="1">
            <a:spLocks noChangeArrowheads="1"/>
          </p:cNvSpPr>
          <p:nvPr/>
        </p:nvSpPr>
        <p:spPr bwMode="auto">
          <a:xfrm>
            <a:off x="7239000" y="6502400"/>
            <a:ext cx="175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55A2B6FE-016A-4C15-8F97-A10BEAFB16E9}" type="slidenum">
              <a:rPr lang="en-US" sz="1200" smtClean="0">
                <a:solidFill>
                  <a:srgbClr val="F3901D"/>
                </a:solidFill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200" smtClean="0">
              <a:solidFill>
                <a:srgbClr val="F3901D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-32" charset="-128"/>
          <a:cs typeface="ＭＳ Ｐゴシック" charset="0"/>
        </a:defRPr>
      </a:lvl2pPr>
      <a:lvl3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-32" charset="-128"/>
          <a:cs typeface="ＭＳ Ｐゴシック" charset="0"/>
        </a:defRPr>
      </a:lvl3pPr>
      <a:lvl4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-32" charset="-128"/>
          <a:cs typeface="ＭＳ Ｐゴシック" charset="0"/>
        </a:defRPr>
      </a:lvl4pPr>
      <a:lvl5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-32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-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-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-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-32" charset="-128"/>
        </a:defRPr>
      </a:lvl9pPr>
    </p:titleStyle>
    <p:bodyStyle>
      <a:lvl1pPr marL="182563" indent="-182563" algn="l" rtl="0" eaLnBrk="1" fontAlgn="base" hangingPunct="1">
        <a:spcBef>
          <a:spcPct val="20000"/>
        </a:spcBef>
        <a:spcAft>
          <a:spcPct val="0"/>
        </a:spcAft>
        <a:buClr>
          <a:srgbClr val="F3901D"/>
        </a:buClr>
        <a:buFont typeface="Arial" pitchFamily="34" charset="0"/>
        <a:buChar char="•"/>
        <a:defRPr sz="2800">
          <a:solidFill>
            <a:srgbClr val="666666"/>
          </a:solidFill>
          <a:latin typeface="+mn-lt"/>
          <a:ea typeface="+mn-ea"/>
          <a:cs typeface="ＭＳ Ｐゴシック" charset="0"/>
        </a:defRPr>
      </a:lvl1pPr>
      <a:lvl2pPr marL="639763" indent="-182563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rgbClr val="666666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3901D"/>
        </a:buClr>
        <a:buFont typeface="Arial" pitchFamily="34" charset="0"/>
        <a:buChar char="–"/>
        <a:defRPr>
          <a:solidFill>
            <a:srgbClr val="F3901D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b="1">
          <a:solidFill>
            <a:srgbClr val="666666"/>
          </a:solidFill>
          <a:latin typeface="+mn-lt"/>
          <a:ea typeface="+mn-ea"/>
        </a:defRPr>
      </a:lvl4pPr>
      <a:lvl5pPr marL="18288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666666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333333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333333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333333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33333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57200" y="317157"/>
            <a:ext cx="4800600" cy="48006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6600" b="1" dirty="0" smtClean="0">
                <a:solidFill>
                  <a:schemeClr val="accent2"/>
                </a:solidFill>
              </a:rPr>
              <a:t>Mentoring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400" b="1" dirty="0" smtClean="0">
                <a:solidFill>
                  <a:schemeClr val="accent2"/>
                </a:solidFill>
              </a:rPr>
              <a:t>in a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6600" b="1" dirty="0" smtClean="0">
                <a:solidFill>
                  <a:schemeClr val="accent2"/>
                </a:solidFill>
              </a:rPr>
              <a:t>Bag</a:t>
            </a:r>
            <a:r>
              <a:rPr lang="en-US" sz="7200" b="1" dirty="0" smtClean="0">
                <a:solidFill>
                  <a:schemeClr val="accent2"/>
                </a:solidFill>
              </a:rPr>
              <a:t> </a:t>
            </a:r>
          </a:p>
          <a:p>
            <a:pPr algn="ctr"/>
            <a:r>
              <a:rPr lang="en-US" sz="2800" b="1" dirty="0" smtClean="0"/>
              <a:t>DIY Mentorship</a:t>
            </a:r>
          </a:p>
          <a:p>
            <a:endParaRPr lang="en-US" sz="2400" b="1" dirty="0" smtClean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6248400" y="1447800"/>
            <a:ext cx="533400" cy="842665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32" charset="-128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F:\Conferences\JSM 2015\Mentoring Workshop\keep_calm_and_focus_on_mentors_ba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704" b="97222" l="9877" r="8981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044" r="14606"/>
          <a:stretch/>
        </p:blipFill>
        <p:spPr bwMode="auto">
          <a:xfrm>
            <a:off x="4572000" y="1017131"/>
            <a:ext cx="3810000" cy="5493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525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auto">
          <a:xfrm>
            <a:off x="5486400" y="2057400"/>
            <a:ext cx="533400" cy="842665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32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38600" y="2486561"/>
            <a:ext cx="5200463" cy="1323439"/>
          </a:xfrm>
          <a:prstGeom prst="rect">
            <a:avLst/>
          </a:prstGeom>
          <a:solidFill>
            <a:schemeClr val="bg1"/>
          </a:solidFill>
          <a:effectLst>
            <a:softEdge rad="76200"/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Mentoring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4648200" y="1752600"/>
            <a:ext cx="1828800" cy="995065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32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67436" y="1752600"/>
            <a:ext cx="1627370" cy="923330"/>
          </a:xfrm>
          <a:prstGeom prst="rect">
            <a:avLst/>
          </a:prstGeom>
          <a:solidFill>
            <a:schemeClr val="bg1"/>
          </a:solidFill>
          <a:effectLst>
            <a:softEdge rad="76200"/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JSM</a:t>
            </a:r>
          </a:p>
        </p:txBody>
      </p:sp>
    </p:spTree>
    <p:extLst>
      <p:ext uri="{BB962C8B-B14F-4D97-AF65-F5344CB8AC3E}">
        <p14:creationId xmlns:p14="http://schemas.microsoft.com/office/powerpoint/2010/main" val="373194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839200" cy="4419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mutually rewarding relationship between a mentor and a mentee that is driven by the mentee’s questions and issues about their professional development. The mentor helps the mentee find the answer that is right for them.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Mentoring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Mentoring Workshop: For New And Seasoned Mentors and Mentees. 	                   Committee on Applied Statisticians, JSM 2015</a:t>
            </a:r>
            <a:endParaRPr lang="en-US" dirty="0" smtClean="0"/>
          </a:p>
        </p:txBody>
      </p:sp>
      <p:pic>
        <p:nvPicPr>
          <p:cNvPr id="6" name="Picture 2" descr="https://www.ivyexec.com/executive-insights/wp-content/uploads/2015/05/mentor-750x42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444857"/>
            <a:ext cx="5943600" cy="3346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66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Created by the Committee on Applied Statisticians, includes:</a:t>
            </a:r>
          </a:p>
          <a:p>
            <a:pPr lvl="1"/>
            <a:r>
              <a:rPr lang="en-US" dirty="0" smtClean="0"/>
              <a:t>Links </a:t>
            </a:r>
            <a:r>
              <a:rPr lang="en-US" dirty="0" smtClean="0"/>
              <a:t>to resources on the CAS community</a:t>
            </a:r>
          </a:p>
          <a:p>
            <a:pPr lvl="1"/>
            <a:r>
              <a:rPr lang="en-US" dirty="0" smtClean="0"/>
              <a:t>Benefits of mentoring</a:t>
            </a:r>
          </a:p>
          <a:p>
            <a:pPr lvl="1"/>
            <a:r>
              <a:rPr lang="en-US" dirty="0" smtClean="0"/>
              <a:t>Qualities to look for</a:t>
            </a:r>
          </a:p>
          <a:p>
            <a:pPr lvl="1"/>
            <a:r>
              <a:rPr lang="en-US" dirty="0" smtClean="0"/>
              <a:t>Finding a mentor or mentee</a:t>
            </a:r>
          </a:p>
          <a:p>
            <a:pPr lvl="1"/>
            <a:r>
              <a:rPr lang="en-US" dirty="0" smtClean="0"/>
              <a:t>Setting boundaries</a:t>
            </a:r>
          </a:p>
          <a:p>
            <a:pPr lvl="1"/>
            <a:r>
              <a:rPr lang="en-US" dirty="0" smtClean="0"/>
              <a:t>Lifecycle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Mentoring in a Bag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3901D"/>
                </a:solidFill>
              </a:rPr>
              <a:t>Mentoring Workshop: </a:t>
            </a:r>
            <a:r>
              <a:rPr lang="en-US" sz="1000" b="1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  <a:endParaRPr lang="en-US" sz="1000" b="1" dirty="0" smtClean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40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Skills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Leadership</a:t>
            </a:r>
          </a:p>
          <a:p>
            <a:r>
              <a:rPr lang="en-US" dirty="0" smtClean="0"/>
              <a:t>Satisfaction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to Mentor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3901D"/>
                </a:solidFill>
              </a:rPr>
              <a:t>Mentoring Workshop: </a:t>
            </a:r>
            <a:r>
              <a:rPr lang="en-US" sz="1000" b="1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  <a:endParaRPr lang="en-US" sz="1000" b="1" dirty="0" smtClean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60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Sounding board for questions</a:t>
            </a:r>
          </a:p>
          <a:p>
            <a:r>
              <a:rPr lang="en-US" dirty="0" smtClean="0"/>
              <a:t>Source of perspective, encouragement and motivation</a:t>
            </a:r>
          </a:p>
          <a:p>
            <a:r>
              <a:rPr lang="en-US" dirty="0" smtClean="0"/>
              <a:t>Professional / social contact with other statisticians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 to Mentee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Mentoring Workshop: For New And Seasoned Mentors and Mentees. 	                   Committee on Applied Statisticians, JSM 2015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033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Qualities of a Mentor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3901D"/>
                </a:solidFill>
              </a:rPr>
              <a:t>Mentoring Workshop: </a:t>
            </a:r>
            <a:r>
              <a:rPr lang="en-US" sz="1000" b="1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  <a:endParaRPr lang="en-US" sz="1000" b="1" dirty="0" smtClean="0">
              <a:solidFill>
                <a:srgbClr val="404040"/>
              </a:solidFill>
            </a:endParaRPr>
          </a:p>
        </p:txBody>
      </p:sp>
      <p:pic>
        <p:nvPicPr>
          <p:cNvPr id="1026" name="Picture 2" descr="http://images.clipartpanda.com/teacher-clipart-black-and-white-4851-teacher-clip-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1752600"/>
            <a:ext cx="2438400" cy="2497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sr.photos3.fotosearch.com/bthumb/CSP/CSP835/k835898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128" y="1477879"/>
            <a:ext cx="2362199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ages.clipartpanda.com/negotiator-clipart-problem-solver-300x27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3522" y="3350895"/>
            <a:ext cx="28575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lcpresourcesplus.com/wp-content/uploads/2012/02/Great_Job_clip_art_1_-300x204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036694"/>
            <a:ext cx="2857500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images.clipartpanda.com/coaching-clipart-images3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1238250"/>
            <a:ext cx="1914525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20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Qualities of a Mentee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3901D"/>
                </a:solidFill>
              </a:rPr>
              <a:t>Mentoring Workshop: </a:t>
            </a:r>
            <a:r>
              <a:rPr lang="en-US" sz="1000" b="1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  <a:endParaRPr lang="en-US" sz="1000" b="1" dirty="0" smtClean="0">
              <a:solidFill>
                <a:srgbClr val="404040"/>
              </a:solidFill>
            </a:endParaRPr>
          </a:p>
        </p:txBody>
      </p:sp>
      <p:pic>
        <p:nvPicPr>
          <p:cNvPr id="2056" name="Picture 8" descr="http://www.cliparthut.com/clip-arts/94/goal-clip-art-9424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429000"/>
            <a:ext cx="2790825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educononline.com/wp-content/uploads/2009/09/Singapore-Educational-Consultants-Learner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3" t="2823"/>
          <a:stretch/>
        </p:blipFill>
        <p:spPr bwMode="auto">
          <a:xfrm>
            <a:off x="304800" y="1799024"/>
            <a:ext cx="2362200" cy="239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triadfoot.com/wp-content/uploads/2014/05/iStock_000015093945_Medium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505070"/>
            <a:ext cx="4114800" cy="274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humbs.dreamstime.com/t/risk-taking-dude-business-man-walking-wire-isolated-4856867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7" y="1276737"/>
            <a:ext cx="3529013" cy="230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73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Find One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3901D"/>
                </a:solidFill>
              </a:rPr>
              <a:t>Mentoring Workshop: </a:t>
            </a:r>
            <a:r>
              <a:rPr lang="en-US" sz="1000" b="1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  <a:endParaRPr lang="en-US" sz="1000" b="1" dirty="0" smtClean="0">
              <a:solidFill>
                <a:srgbClr val="404040"/>
              </a:solidFill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86600" y="5791200"/>
            <a:ext cx="1752600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9144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 smtClean="0"/>
              <a:t>www.ivyexec.com</a:t>
            </a:r>
          </a:p>
        </p:txBody>
      </p:sp>
      <p:pic>
        <p:nvPicPr>
          <p:cNvPr id="2050" name="Picture 2" descr="https://treasurehunter2012.files.wordpress.com/2012/06/silhouette-metal-detecting-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600200"/>
            <a:ext cx="3810000" cy="463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79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Together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3901D"/>
                </a:solidFill>
              </a:rPr>
              <a:t>Mentoring Workshop: </a:t>
            </a:r>
            <a:r>
              <a:rPr lang="en-US" sz="1000" b="1" smtClean="0">
                <a:solidFill>
                  <a:srgbClr val="404040"/>
                </a:solidFill>
              </a:rPr>
              <a:t>For New And Seasoned Mentors and Mentees. 	                   Committee on Applied Statisticians, JSM 2015</a:t>
            </a:r>
            <a:endParaRPr lang="en-US" sz="1000" b="1" dirty="0" smtClean="0">
              <a:solidFill>
                <a:srgbClr val="40404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00503884"/>
              </p:ext>
            </p:extLst>
          </p:nvPr>
        </p:nvGraphicFramePr>
        <p:xfrm>
          <a:off x="304800" y="965200"/>
          <a:ext cx="85344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116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RC Template PowerPoint">
  <a:themeElements>
    <a:clrScheme name="NORC Color Scheme">
      <a:dk1>
        <a:srgbClr val="404040"/>
      </a:dk1>
      <a:lt1>
        <a:srgbClr val="FFFFFF"/>
      </a:lt1>
      <a:dk2>
        <a:srgbClr val="404040"/>
      </a:dk2>
      <a:lt2>
        <a:srgbClr val="CCCCCC"/>
      </a:lt2>
      <a:accent1>
        <a:srgbClr val="717074"/>
      </a:accent1>
      <a:accent2>
        <a:srgbClr val="F3901D"/>
      </a:accent2>
      <a:accent3>
        <a:srgbClr val="5C7F92"/>
      </a:accent3>
      <a:accent4>
        <a:srgbClr val="C6BF70"/>
      </a:accent4>
      <a:accent5>
        <a:srgbClr val="70A489"/>
      </a:accent5>
      <a:accent6>
        <a:srgbClr val="98002E"/>
      </a:accent6>
      <a:hlink>
        <a:srgbClr val="F3901D"/>
      </a:hlink>
      <a:folHlink>
        <a:srgbClr val="717074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32" charset="-128"/>
          </a:defRPr>
        </a:defPPr>
      </a:lstStyle>
    </a:lnDef>
    <a:txDef>
      <a:spPr bwMode="auto">
        <a:noFill/>
        <a:ln>
          <a:noFill/>
        </a:ln>
      </a:spPr>
      <a:bodyPr vert="horz" wrap="square" lIns="91440" tIns="91440" rIns="91440" bIns="0" numCol="1" anchor="t" anchorCtr="0" compatLnSpc="1">
        <a:prstTxWarp prst="textNoShape">
          <a:avLst/>
        </a:prstTxWarp>
      </a:bodyPr>
      <a:lstStyle>
        <a:defPPr>
          <a:lnSpc>
            <a:spcPts val="2500"/>
          </a:lnSpc>
          <a:defRPr sz="1800" b="1" dirty="0" smtClean="0"/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78E575E95FE341B5954C427979F220" ma:contentTypeVersion="5" ma:contentTypeDescription="Create a new document." ma:contentTypeScope="" ma:versionID="94db8f5e4a904c252199f146abc08d84">
  <xsd:schema xmlns:xsd="http://www.w3.org/2001/XMLSchema" xmlns:p="http://schemas.microsoft.com/office/2006/metadata/properties" targetNamespace="http://schemas.microsoft.com/office/2006/metadata/properties" ma:root="true" ma:fieldsID="daff7a8922ca223246d6f9669ee62a9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3652C612-C4E1-4B6D-A9F1-EBCE80115A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9C96C9-F9F9-4339-81AE-C8C37BE523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E7068973-7E75-4DE3-82DF-4AF7B14DCA0C}">
  <ds:schemaRefs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NORC Template PowerPoint</Template>
  <TotalTime>3554</TotalTime>
  <Words>570</Words>
  <Application>Microsoft Office PowerPoint</Application>
  <PresentationFormat>On-screen Show (4:3)</PresentationFormat>
  <Paragraphs>97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NORC Template PowerPoint</vt:lpstr>
      <vt:lpstr>PowerPoint Presentation</vt:lpstr>
      <vt:lpstr>Mentoring</vt:lpstr>
      <vt:lpstr>Mentoring in a Bag</vt:lpstr>
      <vt:lpstr>Benefits to Mentor</vt:lpstr>
      <vt:lpstr>Benefits to Mentee</vt:lpstr>
      <vt:lpstr>Qualities of a Mentor</vt:lpstr>
      <vt:lpstr>Qualities of a Mentee</vt:lpstr>
      <vt:lpstr>How to Find One</vt:lpstr>
      <vt:lpstr>Working Together</vt:lpstr>
      <vt:lpstr>PowerPoint Presentation</vt:lpstr>
    </vt:vector>
  </TitlesOfParts>
  <Company>NORC at the Univeristy of Chicago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Lanier</dc:creator>
  <cp:lastModifiedBy>Kincaid, Chuck</cp:lastModifiedBy>
  <cp:revision>69</cp:revision>
  <dcterms:created xsi:type="dcterms:W3CDTF">2011-01-21T18:17:35Z</dcterms:created>
  <dcterms:modified xsi:type="dcterms:W3CDTF">2015-08-06T12:29:15Z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0x0101001B78E575E95FE341B5954C427979F220</vt:lpwstr>
  </property>
</Properties>
</file>